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9906000" cy="6858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446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69D75-7CDD-4F28-9221-DCB6C9DD866A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CBDC4-354A-4617-BDDC-7C50B040A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6952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69D75-7CDD-4F28-9221-DCB6C9DD866A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CBDC4-354A-4617-BDDC-7C50B040A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20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69D75-7CDD-4F28-9221-DCB6C9DD866A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CBDC4-354A-4617-BDDC-7C50B040A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5289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69D75-7CDD-4F28-9221-DCB6C9DD866A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CBDC4-354A-4617-BDDC-7C50B040A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50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69D75-7CDD-4F28-9221-DCB6C9DD866A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CBDC4-354A-4617-BDDC-7C50B040A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21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69D75-7CDD-4F28-9221-DCB6C9DD866A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CBDC4-354A-4617-BDDC-7C50B040A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503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69D75-7CDD-4F28-9221-DCB6C9DD866A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CBDC4-354A-4617-BDDC-7C50B040A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82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69D75-7CDD-4F28-9221-DCB6C9DD866A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CBDC4-354A-4617-BDDC-7C50B040A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818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69D75-7CDD-4F28-9221-DCB6C9DD866A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CBDC4-354A-4617-BDDC-7C50B040A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4910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69D75-7CDD-4F28-9221-DCB6C9DD866A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CBDC4-354A-4617-BDDC-7C50B040A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913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69D75-7CDD-4F28-9221-DCB6C9DD866A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CBDC4-354A-4617-BDDC-7C50B040A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8652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69D75-7CDD-4F28-9221-DCB6C9DD866A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CBDC4-354A-4617-BDDC-7C50B040A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976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70" rtl="0" eaLnBrk="1" latinLnBrk="0" hangingPunct="1">
        <a:spcBef>
          <a:spcPct val="0"/>
        </a:spcBef>
        <a:buNone/>
        <a:defRPr kumimoji="1"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33"/>
          <p:cNvSpPr/>
          <p:nvPr/>
        </p:nvSpPr>
        <p:spPr>
          <a:xfrm>
            <a:off x="4796983" y="778801"/>
            <a:ext cx="4931577" cy="4295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5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129609" y="0"/>
            <a:ext cx="9880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別紙３　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4796983" y="778800"/>
            <a:ext cx="50488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/>
              <a:t>補助事業の内容／導入するデジタルツール・システム等の概要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205D7F0-78FB-3F69-60A1-3C577381E16B}"/>
              </a:ext>
            </a:extLst>
          </p:cNvPr>
          <p:cNvSpPr/>
          <p:nvPr/>
        </p:nvSpPr>
        <p:spPr>
          <a:xfrm>
            <a:off x="4832396" y="6021288"/>
            <a:ext cx="4931576" cy="7435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9000" bIns="39000" rtlCol="0" anchor="t"/>
          <a:lstStyle/>
          <a:p>
            <a:r>
              <a:rPr lang="en-US" altLang="ja-JP" sz="1200" b="1" dirty="0">
                <a:solidFill>
                  <a:schemeClr val="tx1"/>
                </a:solidFill>
              </a:rPr>
              <a:t>【</a:t>
            </a:r>
            <a:r>
              <a:rPr lang="ja-JP" altLang="en-US" sz="1200" b="1" dirty="0">
                <a:solidFill>
                  <a:schemeClr val="tx1"/>
                </a:solidFill>
              </a:rPr>
              <a:t>ＤＸの推進を通じて実現を目指す自社の将来像</a:t>
            </a:r>
            <a:r>
              <a:rPr lang="en-US" altLang="ja-JP" sz="1200" b="1" dirty="0">
                <a:solidFill>
                  <a:schemeClr val="tx1"/>
                </a:solidFill>
              </a:rPr>
              <a:t>】</a:t>
            </a:r>
          </a:p>
          <a:p>
            <a:endParaRPr lang="en-US" altLang="ja-JP" sz="1100" b="1" dirty="0">
              <a:solidFill>
                <a:schemeClr val="tx1"/>
              </a:soli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0231B97-C970-66DD-1144-6BA65FBD26EF}"/>
              </a:ext>
            </a:extLst>
          </p:cNvPr>
          <p:cNvSpPr/>
          <p:nvPr/>
        </p:nvSpPr>
        <p:spPr>
          <a:xfrm>
            <a:off x="188824" y="5169279"/>
            <a:ext cx="4418980" cy="15955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9000" bIns="39000" rtlCol="0" anchor="t"/>
          <a:lstStyle/>
          <a:p>
            <a:r>
              <a:rPr lang="en-US" altLang="ja-JP" sz="1200" b="1" dirty="0">
                <a:solidFill>
                  <a:schemeClr val="tx1"/>
                </a:solidFill>
              </a:rPr>
              <a:t>【</a:t>
            </a:r>
            <a:r>
              <a:rPr lang="ja-JP" altLang="en-US" sz="1200" b="1" dirty="0">
                <a:solidFill>
                  <a:schemeClr val="tx1"/>
                </a:solidFill>
              </a:rPr>
              <a:t>補助事業の実施に向けた社内体制</a:t>
            </a:r>
            <a:r>
              <a:rPr lang="en-US" altLang="ja-JP" sz="1200" b="1" dirty="0">
                <a:solidFill>
                  <a:schemeClr val="tx1"/>
                </a:solidFill>
              </a:rPr>
              <a:t>】</a:t>
            </a:r>
          </a:p>
          <a:p>
            <a:endParaRPr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b="1" dirty="0">
              <a:solidFill>
                <a:schemeClr val="tx1"/>
              </a:solidFill>
            </a:endParaRPr>
          </a:p>
          <a:p>
            <a:endParaRPr lang="en-US" altLang="ja-JP" sz="1200" b="1" dirty="0">
              <a:solidFill>
                <a:schemeClr val="tx1"/>
              </a:solidFill>
            </a:endParaRPr>
          </a:p>
          <a:p>
            <a:endParaRPr lang="en-US" altLang="ja-JP" sz="1100" b="1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300" b="1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ACFA347-1573-89E2-57A9-4E1ED6AF4384}"/>
              </a:ext>
            </a:extLst>
          </p:cNvPr>
          <p:cNvSpPr txBox="1"/>
          <p:nvPr/>
        </p:nvSpPr>
        <p:spPr>
          <a:xfrm>
            <a:off x="259635" y="778800"/>
            <a:ext cx="4338976" cy="140301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企業名：代表者：</a:t>
            </a:r>
          </a:p>
          <a:p>
            <a:r>
              <a:rPr lang="zh-TW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資本金：</a:t>
            </a:r>
            <a:endParaRPr lang="en-US" altLang="zh-TW" sz="1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zh-TW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売　上：</a:t>
            </a:r>
            <a:endParaRPr lang="en-US" altLang="zh-TW" sz="1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zh-TW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従業員：</a:t>
            </a:r>
            <a:endParaRPr lang="en-US" altLang="zh-TW" sz="1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zh-TW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業　種：</a:t>
            </a:r>
            <a:endParaRPr lang="en-US" altLang="zh-TW" sz="1517" b="1" dirty="0">
              <a:latin typeface="+mn-ea"/>
            </a:endParaRPr>
          </a:p>
          <a:p>
            <a:endParaRPr lang="zh-TW" altLang="en-US" sz="1517" b="1" dirty="0">
              <a:latin typeface="+mn-ea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28826" y="2314675"/>
            <a:ext cx="4338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/>
              <a:t>補助事業実施の背景および自社の現状・課題</a:t>
            </a:r>
            <a:endParaRPr lang="en-US" altLang="ja-JP" sz="1200" b="1" dirty="0"/>
          </a:p>
          <a:p>
            <a:endParaRPr lang="en-US" altLang="ja-JP" sz="1200" b="1" dirty="0"/>
          </a:p>
        </p:txBody>
      </p:sp>
      <p:sp>
        <p:nvSpPr>
          <p:cNvPr id="67" name="正方形/長方形 66"/>
          <p:cNvSpPr/>
          <p:nvPr/>
        </p:nvSpPr>
        <p:spPr>
          <a:xfrm>
            <a:off x="4821991" y="5169279"/>
            <a:ext cx="4931576" cy="7800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9000" bIns="39000" rtlCol="0" anchor="t"/>
          <a:lstStyle/>
          <a:p>
            <a:r>
              <a:rPr lang="en-US" altLang="ja-JP" sz="1200" b="1" dirty="0">
                <a:solidFill>
                  <a:schemeClr val="tx1"/>
                </a:solidFill>
              </a:rPr>
              <a:t>【</a:t>
            </a:r>
            <a:r>
              <a:rPr lang="ja-JP" altLang="en-US" sz="1200" b="1" dirty="0">
                <a:solidFill>
                  <a:schemeClr val="tx1"/>
                </a:solidFill>
              </a:rPr>
              <a:t>補助事業により見込まれる効果</a:t>
            </a:r>
            <a:r>
              <a:rPr lang="en-US" altLang="ja-JP" sz="1200" b="1" dirty="0">
                <a:solidFill>
                  <a:schemeClr val="tx1"/>
                </a:solidFill>
              </a:rPr>
              <a:t>】</a:t>
            </a:r>
          </a:p>
          <a:p>
            <a:endParaRPr lang="en-US" altLang="ja-JP" sz="11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7313CB63-99FC-E5AD-AFEB-753801CF5667}"/>
              </a:ext>
            </a:extLst>
          </p:cNvPr>
          <p:cNvSpPr/>
          <p:nvPr/>
        </p:nvSpPr>
        <p:spPr>
          <a:xfrm>
            <a:off x="177621" y="298945"/>
            <a:ext cx="9684273" cy="4333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9000" bIns="39000" rtlCol="0" anchor="ctr"/>
          <a:lstStyle/>
          <a:p>
            <a:r>
              <a:rPr lang="ja-JP" altLang="en-US" b="1" dirty="0">
                <a:solidFill>
                  <a:schemeClr val="tx1"/>
                </a:solidFill>
              </a:rPr>
              <a:t>事業名：</a:t>
            </a:r>
          </a:p>
        </p:txBody>
      </p:sp>
    </p:spTree>
    <p:extLst>
      <p:ext uri="{BB962C8B-B14F-4D97-AF65-F5344CB8AC3E}">
        <p14:creationId xmlns:p14="http://schemas.microsoft.com/office/powerpoint/2010/main" val="298782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33"/>
          <p:cNvSpPr/>
          <p:nvPr/>
        </p:nvSpPr>
        <p:spPr>
          <a:xfrm>
            <a:off x="4796983" y="778801"/>
            <a:ext cx="4931577" cy="4295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5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129609" y="0"/>
            <a:ext cx="9880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別紙３　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4796983" y="778800"/>
            <a:ext cx="50488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/>
              <a:t>補助事業の内容／導入するデジタルツール・システム等の概要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205D7F0-78FB-3F69-60A1-3C577381E16B}"/>
              </a:ext>
            </a:extLst>
          </p:cNvPr>
          <p:cNvSpPr/>
          <p:nvPr/>
        </p:nvSpPr>
        <p:spPr>
          <a:xfrm>
            <a:off x="4832396" y="6021288"/>
            <a:ext cx="4931576" cy="7435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9000" bIns="39000" rtlCol="0" anchor="t"/>
          <a:lstStyle/>
          <a:p>
            <a:r>
              <a:rPr lang="en-US" altLang="ja-JP" sz="1200" b="1" dirty="0">
                <a:solidFill>
                  <a:schemeClr val="tx1"/>
                </a:solidFill>
              </a:rPr>
              <a:t>【</a:t>
            </a:r>
            <a:r>
              <a:rPr lang="ja-JP" altLang="en-US" sz="1200" b="1" dirty="0">
                <a:solidFill>
                  <a:schemeClr val="tx1"/>
                </a:solidFill>
              </a:rPr>
              <a:t>ＤＸの推進を通じて実現を目指す自社の将来像</a:t>
            </a:r>
            <a:r>
              <a:rPr lang="en-US" altLang="ja-JP" sz="1200" b="1" dirty="0">
                <a:solidFill>
                  <a:schemeClr val="tx1"/>
                </a:solidFill>
              </a:rPr>
              <a:t>】</a:t>
            </a:r>
          </a:p>
          <a:p>
            <a:r>
              <a:rPr lang="ja-JP" altLang="en-US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・○○○・・・</a:t>
            </a:r>
            <a:endParaRPr lang="en-US" altLang="ja-JP" sz="1100" b="1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・○○○・・・</a:t>
            </a:r>
            <a:endParaRPr lang="en-US" altLang="ja-JP" sz="1100" b="1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・○○○・・・</a:t>
            </a:r>
            <a:endParaRPr lang="en-US" altLang="ja-JP" sz="1100" b="1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0231B97-C970-66DD-1144-6BA65FBD26EF}"/>
              </a:ext>
            </a:extLst>
          </p:cNvPr>
          <p:cNvSpPr/>
          <p:nvPr/>
        </p:nvSpPr>
        <p:spPr>
          <a:xfrm>
            <a:off x="188824" y="5169279"/>
            <a:ext cx="4418980" cy="15955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9000" bIns="39000" rtlCol="0" anchor="t"/>
          <a:lstStyle/>
          <a:p>
            <a:r>
              <a:rPr lang="en-US" altLang="ja-JP" sz="1200" b="1" dirty="0">
                <a:solidFill>
                  <a:schemeClr val="tx1"/>
                </a:solidFill>
              </a:rPr>
              <a:t>【</a:t>
            </a:r>
            <a:r>
              <a:rPr lang="ja-JP" altLang="en-US" sz="1200" b="1" dirty="0">
                <a:solidFill>
                  <a:schemeClr val="tx1"/>
                </a:solidFill>
              </a:rPr>
              <a:t>補助事業の実施に向けた社内体制</a:t>
            </a:r>
            <a:r>
              <a:rPr lang="en-US" altLang="ja-JP" sz="1200" b="1" dirty="0">
                <a:solidFill>
                  <a:schemeClr val="tx1"/>
                </a:solidFill>
              </a:rPr>
              <a:t>】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○○○・・・・</a:t>
            </a:r>
            <a:endParaRPr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○○○・・・・</a:t>
            </a:r>
            <a:endParaRPr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○○○・・・・</a:t>
            </a:r>
            <a:endParaRPr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b="1" dirty="0">
              <a:solidFill>
                <a:schemeClr val="tx1"/>
              </a:solidFill>
            </a:endParaRPr>
          </a:p>
          <a:p>
            <a:endParaRPr lang="en-US" altLang="ja-JP" sz="1200" b="1" dirty="0">
              <a:solidFill>
                <a:schemeClr val="tx1"/>
              </a:solidFill>
            </a:endParaRPr>
          </a:p>
          <a:p>
            <a:endParaRPr lang="en-US" altLang="ja-JP" sz="1100" b="1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300" b="1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ACFA347-1573-89E2-57A9-4E1ED6AF4384}"/>
              </a:ext>
            </a:extLst>
          </p:cNvPr>
          <p:cNvSpPr txBox="1"/>
          <p:nvPr/>
        </p:nvSpPr>
        <p:spPr>
          <a:xfrm>
            <a:off x="259635" y="778800"/>
            <a:ext cx="4338976" cy="185191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企業名：</a:t>
            </a:r>
            <a:r>
              <a:rPr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株式会社福井産業支援センター</a:t>
            </a:r>
            <a:r>
              <a:rPr lang="zh-TW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福井</a:t>
            </a:r>
            <a:r>
              <a:rPr lang="zh-TW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市）</a:t>
            </a:r>
          </a:p>
          <a:p>
            <a:r>
              <a:rPr lang="zh-TW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代表者：代表取締役　</a:t>
            </a:r>
            <a:r>
              <a:rPr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福井　太郎</a:t>
            </a:r>
            <a:endParaRPr lang="zh-TW" altLang="en-US" sz="1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zh-TW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資本金：</a:t>
            </a:r>
            <a:r>
              <a:rPr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１００</a:t>
            </a:r>
            <a:r>
              <a:rPr lang="zh-TW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百万円</a:t>
            </a:r>
          </a:p>
          <a:p>
            <a:r>
              <a:rPr lang="zh-TW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売　上：</a:t>
            </a:r>
            <a:r>
              <a:rPr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１，０４５</a:t>
            </a:r>
            <a:r>
              <a:rPr lang="zh-TW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百万円［直前期］</a:t>
            </a:r>
          </a:p>
          <a:p>
            <a:r>
              <a:rPr lang="zh-TW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従業員：</a:t>
            </a:r>
            <a:r>
              <a:rPr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１２８</a:t>
            </a:r>
            <a:r>
              <a:rPr lang="zh-TW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人</a:t>
            </a:r>
          </a:p>
          <a:p>
            <a:r>
              <a:rPr lang="zh-TW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業　種：</a:t>
            </a:r>
            <a:r>
              <a:rPr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金属工作機械製造業</a:t>
            </a:r>
            <a:endParaRPr lang="en-US" altLang="ja-JP" sz="1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zh-TW" sz="1517" b="1" dirty="0">
              <a:latin typeface="+mn-ea"/>
            </a:endParaRPr>
          </a:p>
          <a:p>
            <a:endParaRPr lang="zh-TW" altLang="en-US" sz="1517" b="1" dirty="0">
              <a:latin typeface="+mn-ea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73E2AED-D293-307B-5F24-7EAF0DA770A9}"/>
              </a:ext>
            </a:extLst>
          </p:cNvPr>
          <p:cNvSpPr/>
          <p:nvPr/>
        </p:nvSpPr>
        <p:spPr>
          <a:xfrm>
            <a:off x="3158801" y="1681144"/>
            <a:ext cx="1208748" cy="898847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dirty="0">
                <a:solidFill>
                  <a:schemeClr val="tx1"/>
                </a:solidFill>
              </a:rPr>
              <a:t>製品の写真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52602" y="2733984"/>
            <a:ext cx="433897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/>
              <a:t>補助事業実施の背景および自社の現状・課題</a:t>
            </a:r>
            <a:endParaRPr lang="en-US" altLang="ja-JP" sz="1200" b="1" dirty="0"/>
          </a:p>
          <a:p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○○○・・・・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○○○・・・・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○○○・・・・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5DB2110B-9218-86C0-45C8-510E271637BF}"/>
              </a:ext>
            </a:extLst>
          </p:cNvPr>
          <p:cNvSpPr/>
          <p:nvPr/>
        </p:nvSpPr>
        <p:spPr>
          <a:xfrm>
            <a:off x="7123608" y="3251859"/>
            <a:ext cx="2549559" cy="181532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50"/>
          </a:p>
        </p:txBody>
      </p: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20FF0181-A2DA-998A-7279-734AE59F69C4}"/>
              </a:ext>
            </a:extLst>
          </p:cNvPr>
          <p:cNvGrpSpPr/>
          <p:nvPr/>
        </p:nvGrpSpPr>
        <p:grpSpPr>
          <a:xfrm>
            <a:off x="4929793" y="1814429"/>
            <a:ext cx="1786026" cy="1075726"/>
            <a:chOff x="1944361" y="861804"/>
            <a:chExt cx="1700417" cy="1168175"/>
          </a:xfrm>
          <a:solidFill>
            <a:schemeClr val="bg1"/>
          </a:solidFill>
        </p:grpSpPr>
        <p:sp>
          <p:nvSpPr>
            <p:cNvPr id="52" name="角丸四角形 48">
              <a:extLst>
                <a:ext uri="{FF2B5EF4-FFF2-40B4-BE49-F238E27FC236}">
                  <a16:creationId xmlns:a16="http://schemas.microsoft.com/office/drawing/2014/main" id="{A5B3FF88-2EDF-1C59-AD97-EEC27C09DD7E}"/>
                </a:ext>
              </a:extLst>
            </p:cNvPr>
            <p:cNvSpPr/>
            <p:nvPr/>
          </p:nvSpPr>
          <p:spPr>
            <a:xfrm>
              <a:off x="1944361" y="861804"/>
              <a:ext cx="1700417" cy="1168175"/>
            </a:xfrm>
            <a:prstGeom prst="round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950" dirty="0"/>
            </a:p>
          </p:txBody>
        </p:sp>
        <p:pic>
          <p:nvPicPr>
            <p:cNvPr id="53" name="図 52">
              <a:extLst>
                <a:ext uri="{FF2B5EF4-FFF2-40B4-BE49-F238E27FC236}">
                  <a16:creationId xmlns:a16="http://schemas.microsoft.com/office/drawing/2014/main" id="{F49C6583-8DD2-2FCE-4273-541910657C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7230" y="1030611"/>
              <a:ext cx="983637" cy="854359"/>
            </a:xfrm>
            <a:prstGeom prst="rect">
              <a:avLst/>
            </a:prstGeom>
            <a:grpFill/>
            <a:ln>
              <a:noFill/>
            </a:ln>
          </p:spPr>
        </p:pic>
      </p:grpSp>
      <p:cxnSp>
        <p:nvCxnSpPr>
          <p:cNvPr id="54" name="直線矢印コネクタ 53">
            <a:extLst>
              <a:ext uri="{FF2B5EF4-FFF2-40B4-BE49-F238E27FC236}">
                <a16:creationId xmlns:a16="http://schemas.microsoft.com/office/drawing/2014/main" id="{3A1ED09F-DBDD-14F7-0F8B-532972589CDE}"/>
              </a:ext>
            </a:extLst>
          </p:cNvPr>
          <p:cNvCxnSpPr>
            <a:cxnSpLocks/>
          </p:cNvCxnSpPr>
          <p:nvPr/>
        </p:nvCxnSpPr>
        <p:spPr>
          <a:xfrm flipV="1">
            <a:off x="7912898" y="2188197"/>
            <a:ext cx="635599" cy="1099634"/>
          </a:xfrm>
          <a:prstGeom prst="straightConnector1">
            <a:avLst/>
          </a:prstGeom>
          <a:ln w="25400"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D941D03B-FC38-346E-59CC-5A4EE2510266}"/>
              </a:ext>
            </a:extLst>
          </p:cNvPr>
          <p:cNvCxnSpPr>
            <a:cxnSpLocks/>
          </p:cNvCxnSpPr>
          <p:nvPr/>
        </p:nvCxnSpPr>
        <p:spPr>
          <a:xfrm flipV="1">
            <a:off x="9063927" y="2162322"/>
            <a:ext cx="0" cy="1089537"/>
          </a:xfrm>
          <a:prstGeom prst="straightConnector1">
            <a:avLst/>
          </a:prstGeom>
          <a:ln w="25400"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55E59E23-70CE-C3FD-BE60-48EFFDCED4EB}"/>
              </a:ext>
            </a:extLst>
          </p:cNvPr>
          <p:cNvCxnSpPr>
            <a:cxnSpLocks/>
            <a:endCxn id="52" idx="3"/>
          </p:cNvCxnSpPr>
          <p:nvPr/>
        </p:nvCxnSpPr>
        <p:spPr>
          <a:xfrm flipH="1">
            <a:off x="6715819" y="2013018"/>
            <a:ext cx="1310837" cy="339275"/>
          </a:xfrm>
          <a:prstGeom prst="straightConnector1">
            <a:avLst/>
          </a:prstGeom>
          <a:ln w="25400">
            <a:solidFill>
              <a:schemeClr val="bg2">
                <a:lumMod val="1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E165F54E-59D2-8A56-F54C-22F1C0AB2934}"/>
              </a:ext>
            </a:extLst>
          </p:cNvPr>
          <p:cNvSpPr txBox="1"/>
          <p:nvPr/>
        </p:nvSpPr>
        <p:spPr>
          <a:xfrm>
            <a:off x="7449929" y="4667072"/>
            <a:ext cx="2056183" cy="242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○○で○○する</a:t>
            </a:r>
          </a:p>
        </p:txBody>
      </p:sp>
      <p:grpSp>
        <p:nvGrpSpPr>
          <p:cNvPr id="59" name="グループ化 58">
            <a:extLst>
              <a:ext uri="{FF2B5EF4-FFF2-40B4-BE49-F238E27FC236}">
                <a16:creationId xmlns:a16="http://schemas.microsoft.com/office/drawing/2014/main" id="{6A740B74-2E6C-D879-8C22-CB4B5E64A1E2}"/>
              </a:ext>
            </a:extLst>
          </p:cNvPr>
          <p:cNvGrpSpPr/>
          <p:nvPr/>
        </p:nvGrpSpPr>
        <p:grpSpPr>
          <a:xfrm>
            <a:off x="5158795" y="2009682"/>
            <a:ext cx="329018" cy="570309"/>
            <a:chOff x="4821826" y="1820250"/>
            <a:chExt cx="303709" cy="526439"/>
          </a:xfrm>
        </p:grpSpPr>
        <p:sp>
          <p:nvSpPr>
            <p:cNvPr id="60" name="台形 59">
              <a:extLst>
                <a:ext uri="{FF2B5EF4-FFF2-40B4-BE49-F238E27FC236}">
                  <a16:creationId xmlns:a16="http://schemas.microsoft.com/office/drawing/2014/main" id="{18A122CE-1B14-7BE1-C041-7274B5ADEBDE}"/>
                </a:ext>
              </a:extLst>
            </p:cNvPr>
            <p:cNvSpPr/>
            <p:nvPr/>
          </p:nvSpPr>
          <p:spPr>
            <a:xfrm>
              <a:off x="4856671" y="2023866"/>
              <a:ext cx="227565" cy="322823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950"/>
            </a:p>
          </p:txBody>
        </p:sp>
        <p:sp>
          <p:nvSpPr>
            <p:cNvPr id="61" name="楕円 60">
              <a:extLst>
                <a:ext uri="{FF2B5EF4-FFF2-40B4-BE49-F238E27FC236}">
                  <a16:creationId xmlns:a16="http://schemas.microsoft.com/office/drawing/2014/main" id="{AC5B43D8-E8B4-842D-3264-A23ED01D8B65}"/>
                </a:ext>
              </a:extLst>
            </p:cNvPr>
            <p:cNvSpPr/>
            <p:nvPr/>
          </p:nvSpPr>
          <p:spPr>
            <a:xfrm>
              <a:off x="4821826" y="1820250"/>
              <a:ext cx="303709" cy="2906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950"/>
            </a:p>
          </p:txBody>
        </p:sp>
      </p:grp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C820F9D1-A98E-0B14-4968-70FF922C9CED}"/>
              </a:ext>
            </a:extLst>
          </p:cNvPr>
          <p:cNvSpPr txBox="1"/>
          <p:nvPr/>
        </p:nvSpPr>
        <p:spPr>
          <a:xfrm>
            <a:off x="4919940" y="1610510"/>
            <a:ext cx="777307" cy="2589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083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○○</a:t>
            </a:r>
            <a:endParaRPr lang="en-US" altLang="ja-JP" sz="1083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65D7C13E-0079-92C2-8DF7-ECFABEBD5805}"/>
              </a:ext>
            </a:extLst>
          </p:cNvPr>
          <p:cNvSpPr txBox="1"/>
          <p:nvPr/>
        </p:nvSpPr>
        <p:spPr>
          <a:xfrm>
            <a:off x="4953000" y="2928632"/>
            <a:ext cx="2014591" cy="242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○○で○○を確認</a:t>
            </a:r>
          </a:p>
        </p:txBody>
      </p:sp>
      <p:sp>
        <p:nvSpPr>
          <p:cNvPr id="64" name="角丸四角形 48">
            <a:extLst>
              <a:ext uri="{FF2B5EF4-FFF2-40B4-BE49-F238E27FC236}">
                <a16:creationId xmlns:a16="http://schemas.microsoft.com/office/drawing/2014/main" id="{C6256B2A-F5BE-99E8-9DA9-7371BB195E82}"/>
              </a:ext>
            </a:extLst>
          </p:cNvPr>
          <p:cNvSpPr/>
          <p:nvPr/>
        </p:nvSpPr>
        <p:spPr>
          <a:xfrm>
            <a:off x="4938896" y="3634231"/>
            <a:ext cx="1853557" cy="101309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50"/>
          </a:p>
        </p:txBody>
      </p:sp>
      <p:pic>
        <p:nvPicPr>
          <p:cNvPr id="65" name="図 64">
            <a:extLst>
              <a:ext uri="{FF2B5EF4-FFF2-40B4-BE49-F238E27FC236}">
                <a16:creationId xmlns:a16="http://schemas.microsoft.com/office/drawing/2014/main" id="{D8067E7E-9BCF-ED79-E241-6B6ECB08B5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428" y="3764131"/>
            <a:ext cx="681270" cy="781820"/>
          </a:xfrm>
          <a:prstGeom prst="rect">
            <a:avLst/>
          </a:prstGeom>
        </p:spPr>
      </p:pic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18C5DCF8-05E9-8456-5B77-53603F2A4982}"/>
              </a:ext>
            </a:extLst>
          </p:cNvPr>
          <p:cNvSpPr txBox="1"/>
          <p:nvPr/>
        </p:nvSpPr>
        <p:spPr>
          <a:xfrm>
            <a:off x="5064231" y="3423216"/>
            <a:ext cx="777307" cy="2589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083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○○</a:t>
            </a:r>
            <a:endParaRPr lang="en-US" altLang="ja-JP" sz="1083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34E7708F-797F-1CDB-786A-54348B466722}"/>
              </a:ext>
            </a:extLst>
          </p:cNvPr>
          <p:cNvCxnSpPr>
            <a:cxnSpLocks/>
          </p:cNvCxnSpPr>
          <p:nvPr/>
        </p:nvCxnSpPr>
        <p:spPr>
          <a:xfrm flipH="1">
            <a:off x="6057937" y="2089931"/>
            <a:ext cx="2093135" cy="1536336"/>
          </a:xfrm>
          <a:prstGeom prst="straightConnector1">
            <a:avLst/>
          </a:prstGeom>
          <a:ln w="25400">
            <a:solidFill>
              <a:schemeClr val="bg2">
                <a:lumMod val="1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グループ化 70">
            <a:extLst>
              <a:ext uri="{FF2B5EF4-FFF2-40B4-BE49-F238E27FC236}">
                <a16:creationId xmlns:a16="http://schemas.microsoft.com/office/drawing/2014/main" id="{AA44958D-F259-6098-ABC2-18977EC802F3}"/>
              </a:ext>
            </a:extLst>
          </p:cNvPr>
          <p:cNvGrpSpPr/>
          <p:nvPr/>
        </p:nvGrpSpPr>
        <p:grpSpPr>
          <a:xfrm>
            <a:off x="5241029" y="3811574"/>
            <a:ext cx="321224" cy="608195"/>
            <a:chOff x="4821826" y="1820250"/>
            <a:chExt cx="303709" cy="526439"/>
          </a:xfrm>
        </p:grpSpPr>
        <p:sp>
          <p:nvSpPr>
            <p:cNvPr id="72" name="台形 71">
              <a:extLst>
                <a:ext uri="{FF2B5EF4-FFF2-40B4-BE49-F238E27FC236}">
                  <a16:creationId xmlns:a16="http://schemas.microsoft.com/office/drawing/2014/main" id="{F67AFEE1-909A-07FA-DE6B-B2B2B9354823}"/>
                </a:ext>
              </a:extLst>
            </p:cNvPr>
            <p:cNvSpPr/>
            <p:nvPr/>
          </p:nvSpPr>
          <p:spPr>
            <a:xfrm>
              <a:off x="4856671" y="2023866"/>
              <a:ext cx="227565" cy="322823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950"/>
            </a:p>
          </p:txBody>
        </p:sp>
        <p:sp>
          <p:nvSpPr>
            <p:cNvPr id="73" name="楕円 72">
              <a:extLst>
                <a:ext uri="{FF2B5EF4-FFF2-40B4-BE49-F238E27FC236}">
                  <a16:creationId xmlns:a16="http://schemas.microsoft.com/office/drawing/2014/main" id="{442B021C-C118-EE8A-3B34-42D347E48A6A}"/>
                </a:ext>
              </a:extLst>
            </p:cNvPr>
            <p:cNvSpPr/>
            <p:nvPr/>
          </p:nvSpPr>
          <p:spPr>
            <a:xfrm>
              <a:off x="4821826" y="1820250"/>
              <a:ext cx="303709" cy="2906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950"/>
            </a:p>
          </p:txBody>
        </p:sp>
      </p:grpSp>
      <p:pic>
        <p:nvPicPr>
          <p:cNvPr id="74" name="図 73">
            <a:extLst>
              <a:ext uri="{FF2B5EF4-FFF2-40B4-BE49-F238E27FC236}">
                <a16:creationId xmlns:a16="http://schemas.microsoft.com/office/drawing/2014/main" id="{BDE4905B-D3E3-9DB4-CFFC-5C319B9A8D3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1745" y="3414513"/>
            <a:ext cx="884367" cy="884367"/>
          </a:xfrm>
          <a:prstGeom prst="rect">
            <a:avLst/>
          </a:prstGeom>
        </p:spPr>
      </p:pic>
      <p:pic>
        <p:nvPicPr>
          <p:cNvPr id="76" name="図 75">
            <a:extLst>
              <a:ext uri="{FF2B5EF4-FFF2-40B4-BE49-F238E27FC236}">
                <a16:creationId xmlns:a16="http://schemas.microsoft.com/office/drawing/2014/main" id="{AF13B875-4BB1-6BD4-AE46-F64C625C7C0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2878" y="3326616"/>
            <a:ext cx="969915" cy="969915"/>
          </a:xfrm>
          <a:prstGeom prst="rect">
            <a:avLst/>
          </a:prstGeom>
        </p:spPr>
      </p:pic>
      <p:sp>
        <p:nvSpPr>
          <p:cNvPr id="77" name="四角形: 角を丸くする 76">
            <a:extLst>
              <a:ext uri="{FF2B5EF4-FFF2-40B4-BE49-F238E27FC236}">
                <a16:creationId xmlns:a16="http://schemas.microsoft.com/office/drawing/2014/main" id="{0CEB2937-CC9C-A361-B6C8-8A21CA8CDB4A}"/>
              </a:ext>
            </a:extLst>
          </p:cNvPr>
          <p:cNvSpPr/>
          <p:nvPr/>
        </p:nvSpPr>
        <p:spPr>
          <a:xfrm>
            <a:off x="7287779" y="4304496"/>
            <a:ext cx="963897" cy="32733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92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○○</a:t>
            </a:r>
          </a:p>
        </p:txBody>
      </p:sp>
      <p:sp>
        <p:nvSpPr>
          <p:cNvPr id="78" name="四角形: 角を丸くする 77">
            <a:extLst>
              <a:ext uri="{FF2B5EF4-FFF2-40B4-BE49-F238E27FC236}">
                <a16:creationId xmlns:a16="http://schemas.microsoft.com/office/drawing/2014/main" id="{68E59319-1F0D-34AD-72E6-3F831C08603E}"/>
              </a:ext>
            </a:extLst>
          </p:cNvPr>
          <p:cNvSpPr/>
          <p:nvPr/>
        </p:nvSpPr>
        <p:spPr>
          <a:xfrm>
            <a:off x="8584799" y="4304496"/>
            <a:ext cx="963897" cy="32733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92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○○</a:t>
            </a:r>
          </a:p>
        </p:txBody>
      </p:sp>
      <p:sp>
        <p:nvSpPr>
          <p:cNvPr id="79" name="矢印: 右 78">
            <a:extLst>
              <a:ext uri="{FF2B5EF4-FFF2-40B4-BE49-F238E27FC236}">
                <a16:creationId xmlns:a16="http://schemas.microsoft.com/office/drawing/2014/main" id="{E5A66C2A-435C-B0C1-F214-80ED695004C7}"/>
              </a:ext>
            </a:extLst>
          </p:cNvPr>
          <p:cNvSpPr/>
          <p:nvPr/>
        </p:nvSpPr>
        <p:spPr>
          <a:xfrm>
            <a:off x="8350841" y="4326864"/>
            <a:ext cx="178943" cy="2825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50"/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D943B463-AF23-AFD4-28A6-959F54B9A86C}"/>
              </a:ext>
            </a:extLst>
          </p:cNvPr>
          <p:cNvSpPr txBox="1"/>
          <p:nvPr/>
        </p:nvSpPr>
        <p:spPr>
          <a:xfrm>
            <a:off x="7236845" y="3030669"/>
            <a:ext cx="777307" cy="2589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083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○○</a:t>
            </a:r>
            <a:endParaRPr lang="en-US" altLang="ja-JP" sz="1083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2BE5C2E7-9F59-E156-A31C-DF05FBBA40F9}"/>
              </a:ext>
            </a:extLst>
          </p:cNvPr>
          <p:cNvSpPr txBox="1"/>
          <p:nvPr/>
        </p:nvSpPr>
        <p:spPr>
          <a:xfrm>
            <a:off x="5019758" y="4653136"/>
            <a:ext cx="2014591" cy="242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○○で○○を確認</a:t>
            </a:r>
          </a:p>
        </p:txBody>
      </p:sp>
      <p:sp>
        <p:nvSpPr>
          <p:cNvPr id="67" name="正方形/長方形 66"/>
          <p:cNvSpPr/>
          <p:nvPr/>
        </p:nvSpPr>
        <p:spPr>
          <a:xfrm>
            <a:off x="4821991" y="5169279"/>
            <a:ext cx="4931576" cy="7800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9000" bIns="39000" rtlCol="0" anchor="t"/>
          <a:lstStyle/>
          <a:p>
            <a:r>
              <a:rPr lang="en-US" altLang="ja-JP" sz="1200" b="1" dirty="0">
                <a:solidFill>
                  <a:schemeClr val="tx1"/>
                </a:solidFill>
              </a:rPr>
              <a:t>【</a:t>
            </a:r>
            <a:r>
              <a:rPr lang="ja-JP" altLang="en-US" sz="1200" b="1" dirty="0">
                <a:solidFill>
                  <a:schemeClr val="tx1"/>
                </a:solidFill>
              </a:rPr>
              <a:t>補助事業により見込まれる効果</a:t>
            </a:r>
            <a:r>
              <a:rPr lang="en-US" altLang="ja-JP" sz="1200" b="1" dirty="0">
                <a:solidFill>
                  <a:schemeClr val="tx1"/>
                </a:solidFill>
              </a:rPr>
              <a:t>】</a:t>
            </a:r>
          </a:p>
          <a:p>
            <a:r>
              <a:rPr lang="ja-JP" altLang="en-US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・○○○・・・</a:t>
            </a:r>
            <a:endParaRPr lang="en-US" altLang="ja-JP" sz="1100" b="1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・○○○・・・</a:t>
            </a:r>
            <a:endParaRPr lang="en-US" altLang="ja-JP" sz="1100" b="1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・○○○・・・</a:t>
            </a:r>
            <a:endParaRPr lang="en-US" altLang="ja-JP" sz="1100" b="1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1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4EC39E19-EEC9-C8C9-8DA9-0527A9D291CC}"/>
              </a:ext>
            </a:extLst>
          </p:cNvPr>
          <p:cNvSpPr txBox="1"/>
          <p:nvPr/>
        </p:nvSpPr>
        <p:spPr>
          <a:xfrm>
            <a:off x="4848304" y="1088069"/>
            <a:ext cx="48190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○○することで○○を実現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7313CB63-99FC-E5AD-AFEB-753801CF5667}"/>
              </a:ext>
            </a:extLst>
          </p:cNvPr>
          <p:cNvSpPr/>
          <p:nvPr/>
        </p:nvSpPr>
        <p:spPr>
          <a:xfrm>
            <a:off x="177621" y="298945"/>
            <a:ext cx="9684273" cy="4333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9000" bIns="39000" rtlCol="0" anchor="ctr"/>
          <a:lstStyle/>
          <a:p>
            <a:r>
              <a:rPr lang="ja-JP" altLang="en-US" b="1" dirty="0">
                <a:solidFill>
                  <a:schemeClr val="tx1"/>
                </a:solidFill>
              </a:rPr>
              <a:t>事業名：○○を活用した○○事業</a:t>
            </a: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EE6273F2-0566-D8E9-324D-84F693C9FCB0}"/>
              </a:ext>
            </a:extLst>
          </p:cNvPr>
          <p:cNvSpPr txBox="1"/>
          <p:nvPr/>
        </p:nvSpPr>
        <p:spPr>
          <a:xfrm>
            <a:off x="8457566" y="328775"/>
            <a:ext cx="1482165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50" dirty="0"/>
              <a:t>【</a:t>
            </a:r>
            <a:r>
              <a:rPr lang="ja-JP" altLang="en-US" sz="1950" dirty="0"/>
              <a:t>記載例</a:t>
            </a:r>
            <a:r>
              <a:rPr lang="en-US" altLang="ja-JP" sz="1950" dirty="0"/>
              <a:t>】</a:t>
            </a:r>
            <a:endParaRPr lang="ja-JP" altLang="en-US" sz="1950" dirty="0"/>
          </a:p>
        </p:txBody>
      </p:sp>
      <p:pic>
        <p:nvPicPr>
          <p:cNvPr id="96" name="図 95" descr="アイコン&#10;&#10;自動的に生成された説明">
            <a:extLst>
              <a:ext uri="{FF2B5EF4-FFF2-40B4-BE49-F238E27FC236}">
                <a16:creationId xmlns:a16="http://schemas.microsoft.com/office/drawing/2014/main" id="{486BB143-E429-F1F1-6DF2-8D42BD770A5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028" y="1247557"/>
            <a:ext cx="940640" cy="94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902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1650</TotalTime>
  <Words>303</Words>
  <Application>Microsoft Office PowerPoint</Application>
  <PresentationFormat>A4 210 x 297 mm</PresentationFormat>
  <Paragraphs>60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ＭＳ 明朝</vt:lpstr>
      <vt:lpstr>メイリオ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860662</dc:creator>
  <cp:lastModifiedBy>須谷 元</cp:lastModifiedBy>
  <cp:revision>103</cp:revision>
  <cp:lastPrinted>2024-03-26T10:00:22Z</cp:lastPrinted>
  <dcterms:created xsi:type="dcterms:W3CDTF">2017-11-14T07:05:41Z</dcterms:created>
  <dcterms:modified xsi:type="dcterms:W3CDTF">2024-03-27T09:41:07Z</dcterms:modified>
</cp:coreProperties>
</file>