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8" r:id="rId3"/>
  </p:sldIdLst>
  <p:sldSz cx="9906000" cy="6858000" type="A4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446" y="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52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0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858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811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764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717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669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622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6952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201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289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650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333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167">
                <a:solidFill>
                  <a:schemeClr val="tx1">
                    <a:tint val="75000"/>
                  </a:schemeClr>
                </a:solidFill>
              </a:defRPr>
            </a:lvl1pPr>
            <a:lvl2pPr marL="495285" indent="0">
              <a:buNone/>
              <a:defRPr sz="1950">
                <a:solidFill>
                  <a:schemeClr val="tx1">
                    <a:tint val="75000"/>
                  </a:schemeClr>
                </a:solidFill>
              </a:defRPr>
            </a:lvl2pPr>
            <a:lvl3pPr marL="990570" indent="0">
              <a:buNone/>
              <a:defRPr sz="1733">
                <a:solidFill>
                  <a:schemeClr val="tx1">
                    <a:tint val="75000"/>
                  </a:schemeClr>
                </a:solidFill>
              </a:defRPr>
            </a:lvl3pPr>
            <a:lvl4pPr marL="148585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4pPr>
            <a:lvl5pPr marL="198113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5pPr>
            <a:lvl6pPr marL="2476424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6pPr>
            <a:lvl7pPr marL="2971709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7pPr>
            <a:lvl8pPr marL="3466993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8pPr>
            <a:lvl9pPr marL="3962278" indent="0">
              <a:buNone/>
              <a:defRPr sz="151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21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3033"/>
            </a:lvl1pPr>
            <a:lvl2pPr>
              <a:defRPr sz="2600"/>
            </a:lvl2pPr>
            <a:lvl3pPr>
              <a:defRPr sz="2167"/>
            </a:lvl3pPr>
            <a:lvl4pPr>
              <a:defRPr sz="1950"/>
            </a:lvl4pPr>
            <a:lvl5pPr>
              <a:defRPr sz="1950"/>
            </a:lvl5pPr>
            <a:lvl6pPr>
              <a:defRPr sz="1950"/>
            </a:lvl6pPr>
            <a:lvl7pPr>
              <a:defRPr sz="1950"/>
            </a:lvl7pPr>
            <a:lvl8pPr>
              <a:defRPr sz="1950"/>
            </a:lvl8pPr>
            <a:lvl9pPr>
              <a:defRPr sz="195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503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5285" indent="0">
              <a:buNone/>
              <a:defRPr sz="2167" b="1"/>
            </a:lvl2pPr>
            <a:lvl3pPr marL="990570" indent="0">
              <a:buNone/>
              <a:defRPr sz="1950" b="1"/>
            </a:lvl3pPr>
            <a:lvl4pPr marL="1485854" indent="0">
              <a:buNone/>
              <a:defRPr sz="1733" b="1"/>
            </a:lvl4pPr>
            <a:lvl5pPr marL="1981139" indent="0">
              <a:buNone/>
              <a:defRPr sz="1733" b="1"/>
            </a:lvl5pPr>
            <a:lvl6pPr marL="2476424" indent="0">
              <a:buNone/>
              <a:defRPr sz="1733" b="1"/>
            </a:lvl6pPr>
            <a:lvl7pPr marL="2971709" indent="0">
              <a:buNone/>
              <a:defRPr sz="1733" b="1"/>
            </a:lvl7pPr>
            <a:lvl8pPr marL="3466993" indent="0">
              <a:buNone/>
              <a:defRPr sz="1733" b="1"/>
            </a:lvl8pPr>
            <a:lvl9pPr marL="3962278" indent="0">
              <a:buNone/>
              <a:defRPr sz="1733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600"/>
            </a:lvl1pPr>
            <a:lvl2pPr>
              <a:defRPr sz="2167"/>
            </a:lvl2pPr>
            <a:lvl3pPr>
              <a:defRPr sz="1950"/>
            </a:lvl3pPr>
            <a:lvl4pPr>
              <a:defRPr sz="1733"/>
            </a:lvl4pPr>
            <a:lvl5pPr>
              <a:defRPr sz="1733"/>
            </a:lvl5pPr>
            <a:lvl6pPr>
              <a:defRPr sz="1733"/>
            </a:lvl6pPr>
            <a:lvl7pPr>
              <a:defRPr sz="1733"/>
            </a:lvl7pPr>
            <a:lvl8pPr>
              <a:defRPr sz="1733"/>
            </a:lvl8pPr>
            <a:lvl9pPr>
              <a:defRPr sz="173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68259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7818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49106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467"/>
            </a:lvl1pPr>
            <a:lvl2pPr>
              <a:defRPr sz="3033"/>
            </a:lvl2pPr>
            <a:lvl3pPr>
              <a:defRPr sz="2600"/>
            </a:lvl3pPr>
            <a:lvl4pPr>
              <a:defRPr sz="2167"/>
            </a:lvl4pPr>
            <a:lvl5pPr>
              <a:defRPr sz="2167"/>
            </a:lvl5pPr>
            <a:lvl6pPr>
              <a:defRPr sz="2167"/>
            </a:lvl6pPr>
            <a:lvl7pPr>
              <a:defRPr sz="2167"/>
            </a:lvl7pPr>
            <a:lvl8pPr>
              <a:defRPr sz="2167"/>
            </a:lvl8pPr>
            <a:lvl9pPr>
              <a:defRPr sz="2167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99139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167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467"/>
            </a:lvl1pPr>
            <a:lvl2pPr marL="495285" indent="0">
              <a:buNone/>
              <a:defRPr sz="3033"/>
            </a:lvl2pPr>
            <a:lvl3pPr marL="990570" indent="0">
              <a:buNone/>
              <a:defRPr sz="2600"/>
            </a:lvl3pPr>
            <a:lvl4pPr marL="1485854" indent="0">
              <a:buNone/>
              <a:defRPr sz="2167"/>
            </a:lvl4pPr>
            <a:lvl5pPr marL="1981139" indent="0">
              <a:buNone/>
              <a:defRPr sz="2167"/>
            </a:lvl5pPr>
            <a:lvl6pPr marL="2476424" indent="0">
              <a:buNone/>
              <a:defRPr sz="2167"/>
            </a:lvl6pPr>
            <a:lvl7pPr marL="2971709" indent="0">
              <a:buNone/>
              <a:defRPr sz="2167"/>
            </a:lvl7pPr>
            <a:lvl8pPr marL="3466993" indent="0">
              <a:buNone/>
              <a:defRPr sz="2167"/>
            </a:lvl8pPr>
            <a:lvl9pPr marL="3962278" indent="0">
              <a:buNone/>
              <a:defRPr sz="2167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517"/>
            </a:lvl1pPr>
            <a:lvl2pPr marL="495285" indent="0">
              <a:buNone/>
              <a:defRPr sz="1300"/>
            </a:lvl2pPr>
            <a:lvl3pPr marL="990570" indent="0">
              <a:buNone/>
              <a:defRPr sz="1083"/>
            </a:lvl3pPr>
            <a:lvl4pPr marL="1485854" indent="0">
              <a:buNone/>
              <a:defRPr sz="975"/>
            </a:lvl4pPr>
            <a:lvl5pPr marL="1981139" indent="0">
              <a:buNone/>
              <a:defRPr sz="975"/>
            </a:lvl5pPr>
            <a:lvl6pPr marL="2476424" indent="0">
              <a:buNone/>
              <a:defRPr sz="975"/>
            </a:lvl6pPr>
            <a:lvl7pPr marL="2971709" indent="0">
              <a:buNone/>
              <a:defRPr sz="975"/>
            </a:lvl7pPr>
            <a:lvl8pPr marL="3466993" indent="0">
              <a:buNone/>
              <a:defRPr sz="975"/>
            </a:lvl8pPr>
            <a:lvl9pPr marL="3962278" indent="0">
              <a:buNone/>
              <a:defRPr sz="97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86523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69D75-7CDD-4F28-9221-DCB6C9DD866A}" type="datetimeFigureOut">
              <a:rPr kumimoji="1" lang="ja-JP" altLang="en-US" smtClean="0"/>
              <a:t>2024/3/27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4CBDC4-354A-4617-BDDC-7C50B040A88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5976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0570" rtl="0" eaLnBrk="1" latinLnBrk="0" hangingPunct="1">
        <a:spcBef>
          <a:spcPct val="0"/>
        </a:spcBef>
        <a:buNone/>
        <a:defRPr kumimoji="1" sz="47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1464" indent="-371464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467" kern="1200">
          <a:solidFill>
            <a:schemeClr val="tx1"/>
          </a:solidFill>
          <a:latin typeface="+mn-lt"/>
          <a:ea typeface="+mn-ea"/>
          <a:cs typeface="+mn-cs"/>
        </a:defRPr>
      </a:lvl1pPr>
      <a:lvl2pPr marL="804838" indent="-309553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33" kern="1200">
          <a:solidFill>
            <a:schemeClr val="tx1"/>
          </a:solidFill>
          <a:latin typeface="+mn-lt"/>
          <a:ea typeface="+mn-ea"/>
          <a:cs typeface="+mn-cs"/>
        </a:defRPr>
      </a:lvl2pPr>
      <a:lvl3pPr marL="1238212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33497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4pPr>
      <a:lvl5pPr marL="222878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5pPr>
      <a:lvl6pPr marL="272406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6pPr>
      <a:lvl7pPr marL="3219351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7pPr>
      <a:lvl8pPr marL="3714636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8pPr>
      <a:lvl9pPr marL="4209920" indent="-247642" algn="l" defTabSz="99057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1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1pPr>
      <a:lvl2pPr marL="495285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2pPr>
      <a:lvl3pPr marL="990570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3pPr>
      <a:lvl4pPr marL="148585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4pPr>
      <a:lvl5pPr marL="198113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5pPr>
      <a:lvl6pPr marL="2476424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09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7pPr>
      <a:lvl8pPr marL="3466993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8pPr>
      <a:lvl9pPr marL="3962278" algn="l" defTabSz="990570" rtl="0" eaLnBrk="1" latinLnBrk="0" hangingPunct="1">
        <a:defRPr kumimoji="1" sz="19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4796983" y="778801"/>
            <a:ext cx="4931577" cy="4295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29609" y="0"/>
            <a:ext cx="988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別紙３　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796983" y="778800"/>
            <a:ext cx="50488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補助事業の内容／導入するデジタルツール・システム等の概要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05D7F0-78FB-3F69-60A1-3C577381E16B}"/>
              </a:ext>
            </a:extLst>
          </p:cNvPr>
          <p:cNvSpPr/>
          <p:nvPr/>
        </p:nvSpPr>
        <p:spPr>
          <a:xfrm>
            <a:off x="4832396" y="6021288"/>
            <a:ext cx="4931576" cy="7435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t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</a:rPr>
              <a:t>ＤＸの推進を通じて実現を目指す自社の将来像</a:t>
            </a:r>
            <a:r>
              <a:rPr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endParaRPr lang="en-US" altLang="ja-JP" sz="1100" b="1" dirty="0">
              <a:solidFill>
                <a:schemeClr val="tx1"/>
              </a:soli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0231B97-C970-66DD-1144-6BA65FBD26EF}"/>
              </a:ext>
            </a:extLst>
          </p:cNvPr>
          <p:cNvSpPr/>
          <p:nvPr/>
        </p:nvSpPr>
        <p:spPr>
          <a:xfrm>
            <a:off x="188824" y="5169279"/>
            <a:ext cx="4418980" cy="1595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t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</a:rPr>
              <a:t>補助事業の実施に向けた社内体制</a:t>
            </a:r>
            <a:r>
              <a:rPr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b="1" dirty="0">
              <a:solidFill>
                <a:schemeClr val="tx1"/>
              </a:solidFill>
            </a:endParaRPr>
          </a:p>
          <a:p>
            <a:endParaRPr lang="en-US" altLang="ja-JP" sz="1200" b="1" dirty="0">
              <a:solidFill>
                <a:schemeClr val="tx1"/>
              </a:solidFill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300" b="1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CFA347-1573-89E2-57A9-4E1ED6AF4384}"/>
              </a:ext>
            </a:extLst>
          </p:cNvPr>
          <p:cNvSpPr txBox="1"/>
          <p:nvPr/>
        </p:nvSpPr>
        <p:spPr>
          <a:xfrm>
            <a:off x="259635" y="778800"/>
            <a:ext cx="4338976" cy="14030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企業名：代表者：</a:t>
            </a: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資本金：</a:t>
            </a:r>
            <a:endParaRPr lang="en-US" altLang="zh-TW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売　上：</a:t>
            </a:r>
            <a:endParaRPr lang="en-US" altLang="zh-TW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従業員：</a:t>
            </a:r>
            <a:endParaRPr lang="en-US" altLang="zh-TW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　種：</a:t>
            </a:r>
            <a:endParaRPr lang="en-US" altLang="zh-TW" sz="1517" b="1" dirty="0">
              <a:latin typeface="+mn-ea"/>
            </a:endParaRPr>
          </a:p>
          <a:p>
            <a:endParaRPr lang="zh-TW" altLang="en-US" sz="1517" b="1" dirty="0">
              <a:latin typeface="+mn-ea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28826" y="2314675"/>
            <a:ext cx="43389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補助事業実施の背景および自社の現状・課題</a:t>
            </a:r>
            <a:endParaRPr lang="en-US" altLang="ja-JP" sz="1200" b="1" dirty="0"/>
          </a:p>
          <a:p>
            <a:endParaRPr lang="en-US" altLang="ja-JP" sz="1200" b="1" dirty="0"/>
          </a:p>
        </p:txBody>
      </p:sp>
      <p:sp>
        <p:nvSpPr>
          <p:cNvPr id="67" name="正方形/長方形 66"/>
          <p:cNvSpPr/>
          <p:nvPr/>
        </p:nvSpPr>
        <p:spPr>
          <a:xfrm>
            <a:off x="4821991" y="5169279"/>
            <a:ext cx="4931576" cy="780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t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</a:rPr>
              <a:t>補助事業により見込まれる効果</a:t>
            </a:r>
            <a:r>
              <a:rPr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endParaRPr lang="en-US" altLang="ja-JP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7313CB63-99FC-E5AD-AFEB-753801CF5667}"/>
              </a:ext>
            </a:extLst>
          </p:cNvPr>
          <p:cNvSpPr/>
          <p:nvPr/>
        </p:nvSpPr>
        <p:spPr>
          <a:xfrm>
            <a:off x="177621" y="298945"/>
            <a:ext cx="9684273" cy="4333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事業名：</a:t>
            </a:r>
          </a:p>
        </p:txBody>
      </p:sp>
    </p:spTree>
    <p:extLst>
      <p:ext uri="{BB962C8B-B14F-4D97-AF65-F5344CB8AC3E}">
        <p14:creationId xmlns:p14="http://schemas.microsoft.com/office/powerpoint/2010/main" val="298782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正方形/長方形 33"/>
          <p:cNvSpPr/>
          <p:nvPr/>
        </p:nvSpPr>
        <p:spPr>
          <a:xfrm>
            <a:off x="4796983" y="778801"/>
            <a:ext cx="4931577" cy="42952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129609" y="0"/>
            <a:ext cx="98805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別紙３　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796983" y="778800"/>
            <a:ext cx="504887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補助事業の内容／導入するデジタルツール・システム等の概要</a:t>
            </a:r>
            <a:endParaRPr lang="en-US" altLang="ja-JP" sz="12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A205D7F0-78FB-3F69-60A1-3C577381E16B}"/>
              </a:ext>
            </a:extLst>
          </p:cNvPr>
          <p:cNvSpPr/>
          <p:nvPr/>
        </p:nvSpPr>
        <p:spPr>
          <a:xfrm>
            <a:off x="4832396" y="6021288"/>
            <a:ext cx="4931576" cy="7435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t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</a:rPr>
              <a:t>ＤＸの推進を通じて実現を目指す自社の将来像</a:t>
            </a:r>
            <a:r>
              <a:rPr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・○○○・・・</a:t>
            </a:r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・○○○・・・</a:t>
            </a:r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・○○○・・・</a:t>
            </a:r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0231B97-C970-66DD-1144-6BA65FBD26EF}"/>
              </a:ext>
            </a:extLst>
          </p:cNvPr>
          <p:cNvSpPr/>
          <p:nvPr/>
        </p:nvSpPr>
        <p:spPr>
          <a:xfrm>
            <a:off x="188824" y="5169279"/>
            <a:ext cx="4418980" cy="15955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t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</a:rPr>
              <a:t>補助事業の実施に向けた社内体制</a:t>
            </a:r>
            <a:r>
              <a:rPr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○○○・・・・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○○○・・・・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2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○○○・・・・</a:t>
            </a:r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200" b="1" dirty="0">
              <a:solidFill>
                <a:schemeClr val="tx1"/>
              </a:solidFill>
            </a:endParaRPr>
          </a:p>
          <a:p>
            <a:endParaRPr lang="en-US" altLang="ja-JP" sz="1200" b="1" dirty="0">
              <a:solidFill>
                <a:schemeClr val="tx1"/>
              </a:solidFill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300" b="1" dirty="0">
              <a:solidFill>
                <a:schemeClr val="tx1"/>
              </a:solidFill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ACFA347-1573-89E2-57A9-4E1ED6AF4384}"/>
              </a:ext>
            </a:extLst>
          </p:cNvPr>
          <p:cNvSpPr txBox="1"/>
          <p:nvPr/>
        </p:nvSpPr>
        <p:spPr>
          <a:xfrm>
            <a:off x="259635" y="778800"/>
            <a:ext cx="4338976" cy="185191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企業名：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株式会社福井産業支援センター</a:t>
            </a:r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福井</a:t>
            </a:r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市）</a:t>
            </a: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代表者：代表取締役　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福井　太郎</a:t>
            </a:r>
            <a:endParaRPr lang="zh-TW" altLang="en-US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資本金：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１００</a:t>
            </a:r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百万円</a:t>
            </a: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売　上：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１，０４５</a:t>
            </a:r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百万円［直前期］</a:t>
            </a: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従業員：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１２８</a:t>
            </a:r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</a:t>
            </a:r>
          </a:p>
          <a:p>
            <a:r>
              <a:rPr lang="zh-TW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業　種：</a:t>
            </a:r>
            <a:r>
              <a:rPr lang="ja-JP" altLang="en-US" sz="1400" b="1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金属工作機械製造業</a:t>
            </a:r>
            <a:endParaRPr lang="en-US" altLang="ja-JP" sz="14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endParaRPr lang="en-US" altLang="zh-TW" sz="1517" b="1" dirty="0">
              <a:latin typeface="+mn-ea"/>
            </a:endParaRPr>
          </a:p>
          <a:p>
            <a:endParaRPr lang="zh-TW" altLang="en-US" sz="1517" b="1" dirty="0">
              <a:latin typeface="+mn-ea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D73E2AED-D293-307B-5F24-7EAF0DA770A9}"/>
              </a:ext>
            </a:extLst>
          </p:cNvPr>
          <p:cNvSpPr/>
          <p:nvPr/>
        </p:nvSpPr>
        <p:spPr>
          <a:xfrm>
            <a:off x="3158801" y="1681144"/>
            <a:ext cx="1208748" cy="898847"/>
          </a:xfrm>
          <a:prstGeom prst="rect">
            <a:avLst/>
          </a:prstGeom>
          <a:noFill/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300" dirty="0">
                <a:solidFill>
                  <a:schemeClr val="tx1"/>
                </a:solidFill>
              </a:rPr>
              <a:t>製品の写真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252602" y="2733984"/>
            <a:ext cx="4338976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/>
              <a:t>補助事業実施の背景および自社の現状・課題</a:t>
            </a:r>
            <a:endParaRPr lang="en-US" altLang="ja-JP" sz="1200" b="1" dirty="0"/>
          </a:p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○○○・・・・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○○○・・・・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　○○○・・・・</a:t>
            </a:r>
            <a:endParaRPr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5DB2110B-9218-86C0-45C8-510E271637BF}"/>
              </a:ext>
            </a:extLst>
          </p:cNvPr>
          <p:cNvSpPr/>
          <p:nvPr/>
        </p:nvSpPr>
        <p:spPr>
          <a:xfrm>
            <a:off x="7123608" y="3251859"/>
            <a:ext cx="2549559" cy="181532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grpSp>
        <p:nvGrpSpPr>
          <p:cNvPr id="51" name="グループ化 50">
            <a:extLst>
              <a:ext uri="{FF2B5EF4-FFF2-40B4-BE49-F238E27FC236}">
                <a16:creationId xmlns:a16="http://schemas.microsoft.com/office/drawing/2014/main" id="{20FF0181-A2DA-998A-7279-734AE59F69C4}"/>
              </a:ext>
            </a:extLst>
          </p:cNvPr>
          <p:cNvGrpSpPr/>
          <p:nvPr/>
        </p:nvGrpSpPr>
        <p:grpSpPr>
          <a:xfrm>
            <a:off x="4929793" y="1814429"/>
            <a:ext cx="1786026" cy="1075726"/>
            <a:chOff x="1944361" y="861804"/>
            <a:chExt cx="1700417" cy="1168175"/>
          </a:xfrm>
          <a:solidFill>
            <a:schemeClr val="bg1"/>
          </a:solidFill>
        </p:grpSpPr>
        <p:sp>
          <p:nvSpPr>
            <p:cNvPr id="52" name="角丸四角形 48">
              <a:extLst>
                <a:ext uri="{FF2B5EF4-FFF2-40B4-BE49-F238E27FC236}">
                  <a16:creationId xmlns:a16="http://schemas.microsoft.com/office/drawing/2014/main" id="{A5B3FF88-2EDF-1C59-AD97-EEC27C09DD7E}"/>
                </a:ext>
              </a:extLst>
            </p:cNvPr>
            <p:cNvSpPr/>
            <p:nvPr/>
          </p:nvSpPr>
          <p:spPr>
            <a:xfrm>
              <a:off x="1944361" y="861804"/>
              <a:ext cx="1700417" cy="1168175"/>
            </a:xfrm>
            <a:prstGeom prst="roundRect">
              <a:avLst/>
            </a:prstGeom>
            <a:grpFill/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 dirty="0"/>
            </a:p>
          </p:txBody>
        </p:sp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F49C6583-8DD2-2FCE-4273-541910657CC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7230" y="1030611"/>
              <a:ext cx="983637" cy="854359"/>
            </a:xfrm>
            <a:prstGeom prst="rect">
              <a:avLst/>
            </a:prstGeom>
            <a:grpFill/>
            <a:ln>
              <a:noFill/>
            </a:ln>
          </p:spPr>
        </p:pic>
      </p:grpSp>
      <p:cxnSp>
        <p:nvCxnSpPr>
          <p:cNvPr id="54" name="直線矢印コネクタ 53">
            <a:extLst>
              <a:ext uri="{FF2B5EF4-FFF2-40B4-BE49-F238E27FC236}">
                <a16:creationId xmlns:a16="http://schemas.microsoft.com/office/drawing/2014/main" id="{3A1ED09F-DBDD-14F7-0F8B-532972589CDE}"/>
              </a:ext>
            </a:extLst>
          </p:cNvPr>
          <p:cNvCxnSpPr>
            <a:cxnSpLocks/>
          </p:cNvCxnSpPr>
          <p:nvPr/>
        </p:nvCxnSpPr>
        <p:spPr>
          <a:xfrm flipV="1">
            <a:off x="7912898" y="2188197"/>
            <a:ext cx="635599" cy="1099634"/>
          </a:xfrm>
          <a:prstGeom prst="straightConnector1">
            <a:avLst/>
          </a:prstGeom>
          <a:ln w="25400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直線矢印コネクタ 54">
            <a:extLst>
              <a:ext uri="{FF2B5EF4-FFF2-40B4-BE49-F238E27FC236}">
                <a16:creationId xmlns:a16="http://schemas.microsoft.com/office/drawing/2014/main" id="{D941D03B-FC38-346E-59CC-5A4EE2510266}"/>
              </a:ext>
            </a:extLst>
          </p:cNvPr>
          <p:cNvCxnSpPr>
            <a:cxnSpLocks/>
          </p:cNvCxnSpPr>
          <p:nvPr/>
        </p:nvCxnSpPr>
        <p:spPr>
          <a:xfrm flipV="1">
            <a:off x="9063927" y="2162322"/>
            <a:ext cx="0" cy="1089537"/>
          </a:xfrm>
          <a:prstGeom prst="straightConnector1">
            <a:avLst/>
          </a:prstGeom>
          <a:ln w="25400">
            <a:solidFill>
              <a:schemeClr val="bg2">
                <a:lumMod val="1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直線矢印コネクタ 55">
            <a:extLst>
              <a:ext uri="{FF2B5EF4-FFF2-40B4-BE49-F238E27FC236}">
                <a16:creationId xmlns:a16="http://schemas.microsoft.com/office/drawing/2014/main" id="{55E59E23-70CE-C3FD-BE60-48EFFDCED4EB}"/>
              </a:ext>
            </a:extLst>
          </p:cNvPr>
          <p:cNvCxnSpPr>
            <a:cxnSpLocks/>
            <a:endCxn id="52" idx="3"/>
          </p:cNvCxnSpPr>
          <p:nvPr/>
        </p:nvCxnSpPr>
        <p:spPr>
          <a:xfrm flipH="1">
            <a:off x="6715819" y="2013018"/>
            <a:ext cx="1310837" cy="339275"/>
          </a:xfrm>
          <a:prstGeom prst="straightConnector1">
            <a:avLst/>
          </a:prstGeom>
          <a:ln w="25400"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E165F54E-59D2-8A56-F54C-22F1C0AB2934}"/>
              </a:ext>
            </a:extLst>
          </p:cNvPr>
          <p:cNvSpPr txBox="1"/>
          <p:nvPr/>
        </p:nvSpPr>
        <p:spPr>
          <a:xfrm>
            <a:off x="7449929" y="4667072"/>
            <a:ext cx="2056183" cy="2423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○○で○○する</a:t>
            </a:r>
          </a:p>
        </p:txBody>
      </p:sp>
      <p:grpSp>
        <p:nvGrpSpPr>
          <p:cNvPr id="59" name="グループ化 58">
            <a:extLst>
              <a:ext uri="{FF2B5EF4-FFF2-40B4-BE49-F238E27FC236}">
                <a16:creationId xmlns:a16="http://schemas.microsoft.com/office/drawing/2014/main" id="{6A740B74-2E6C-D879-8C22-CB4B5E64A1E2}"/>
              </a:ext>
            </a:extLst>
          </p:cNvPr>
          <p:cNvGrpSpPr/>
          <p:nvPr/>
        </p:nvGrpSpPr>
        <p:grpSpPr>
          <a:xfrm>
            <a:off x="5158795" y="2009682"/>
            <a:ext cx="329018" cy="570309"/>
            <a:chOff x="4821826" y="1820250"/>
            <a:chExt cx="303709" cy="526439"/>
          </a:xfrm>
        </p:grpSpPr>
        <p:sp>
          <p:nvSpPr>
            <p:cNvPr id="60" name="台形 59">
              <a:extLst>
                <a:ext uri="{FF2B5EF4-FFF2-40B4-BE49-F238E27FC236}">
                  <a16:creationId xmlns:a16="http://schemas.microsoft.com/office/drawing/2014/main" id="{18A122CE-1B14-7BE1-C041-7274B5ADEBDE}"/>
                </a:ext>
              </a:extLst>
            </p:cNvPr>
            <p:cNvSpPr/>
            <p:nvPr/>
          </p:nvSpPr>
          <p:spPr>
            <a:xfrm>
              <a:off x="4856671" y="2023866"/>
              <a:ext cx="227565" cy="322823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AC5B43D8-E8B4-842D-3264-A23ED01D8B65}"/>
                </a:ext>
              </a:extLst>
            </p:cNvPr>
            <p:cNvSpPr/>
            <p:nvPr/>
          </p:nvSpPr>
          <p:spPr>
            <a:xfrm>
              <a:off x="4821826" y="1820250"/>
              <a:ext cx="303709" cy="29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</p:grp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C820F9D1-A98E-0B14-4968-70FF922C9CED}"/>
              </a:ext>
            </a:extLst>
          </p:cNvPr>
          <p:cNvSpPr txBox="1"/>
          <p:nvPr/>
        </p:nvSpPr>
        <p:spPr>
          <a:xfrm>
            <a:off x="4919940" y="1610510"/>
            <a:ext cx="777307" cy="2589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83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lang="en-US" altLang="ja-JP" sz="108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65D7C13E-0079-92C2-8DF7-ECFABEBD5805}"/>
              </a:ext>
            </a:extLst>
          </p:cNvPr>
          <p:cNvSpPr txBox="1"/>
          <p:nvPr/>
        </p:nvSpPr>
        <p:spPr>
          <a:xfrm>
            <a:off x="4953000" y="2928632"/>
            <a:ext cx="2014591" cy="2423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○○で○○を確認</a:t>
            </a:r>
          </a:p>
        </p:txBody>
      </p:sp>
      <p:sp>
        <p:nvSpPr>
          <p:cNvPr id="64" name="角丸四角形 48">
            <a:extLst>
              <a:ext uri="{FF2B5EF4-FFF2-40B4-BE49-F238E27FC236}">
                <a16:creationId xmlns:a16="http://schemas.microsoft.com/office/drawing/2014/main" id="{C6256B2A-F5BE-99E8-9DA9-7371BB195E82}"/>
              </a:ext>
            </a:extLst>
          </p:cNvPr>
          <p:cNvSpPr/>
          <p:nvPr/>
        </p:nvSpPr>
        <p:spPr>
          <a:xfrm>
            <a:off x="4938896" y="3634231"/>
            <a:ext cx="1853557" cy="1013092"/>
          </a:xfrm>
          <a:prstGeom prst="roundRect">
            <a:avLst/>
          </a:prstGeom>
          <a:solidFill>
            <a:schemeClr val="bg1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pic>
        <p:nvPicPr>
          <p:cNvPr id="65" name="図 64">
            <a:extLst>
              <a:ext uri="{FF2B5EF4-FFF2-40B4-BE49-F238E27FC236}">
                <a16:creationId xmlns:a16="http://schemas.microsoft.com/office/drawing/2014/main" id="{D8067E7E-9BCF-ED79-E241-6B6ECB08B5E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73428" y="3764131"/>
            <a:ext cx="681270" cy="781820"/>
          </a:xfrm>
          <a:prstGeom prst="rect">
            <a:avLst/>
          </a:prstGeom>
        </p:spPr>
      </p:pic>
      <p:sp>
        <p:nvSpPr>
          <p:cNvPr id="66" name="テキスト ボックス 65">
            <a:extLst>
              <a:ext uri="{FF2B5EF4-FFF2-40B4-BE49-F238E27FC236}">
                <a16:creationId xmlns:a16="http://schemas.microsoft.com/office/drawing/2014/main" id="{18C5DCF8-05E9-8456-5B77-53603F2A4982}"/>
              </a:ext>
            </a:extLst>
          </p:cNvPr>
          <p:cNvSpPr txBox="1"/>
          <p:nvPr/>
        </p:nvSpPr>
        <p:spPr>
          <a:xfrm>
            <a:off x="5064231" y="3423216"/>
            <a:ext cx="777307" cy="2589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83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lang="en-US" altLang="ja-JP" sz="108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68" name="直線矢印コネクタ 67">
            <a:extLst>
              <a:ext uri="{FF2B5EF4-FFF2-40B4-BE49-F238E27FC236}">
                <a16:creationId xmlns:a16="http://schemas.microsoft.com/office/drawing/2014/main" id="{34E7708F-797F-1CDB-786A-54348B466722}"/>
              </a:ext>
            </a:extLst>
          </p:cNvPr>
          <p:cNvCxnSpPr>
            <a:cxnSpLocks/>
          </p:cNvCxnSpPr>
          <p:nvPr/>
        </p:nvCxnSpPr>
        <p:spPr>
          <a:xfrm flipH="1">
            <a:off x="6057937" y="2089931"/>
            <a:ext cx="2093135" cy="1536336"/>
          </a:xfrm>
          <a:prstGeom prst="straightConnector1">
            <a:avLst/>
          </a:prstGeom>
          <a:ln w="25400">
            <a:solidFill>
              <a:schemeClr val="bg2">
                <a:lumMod val="10000"/>
              </a:schemeClr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1" name="グループ化 70">
            <a:extLst>
              <a:ext uri="{FF2B5EF4-FFF2-40B4-BE49-F238E27FC236}">
                <a16:creationId xmlns:a16="http://schemas.microsoft.com/office/drawing/2014/main" id="{AA44958D-F259-6098-ABC2-18977EC802F3}"/>
              </a:ext>
            </a:extLst>
          </p:cNvPr>
          <p:cNvGrpSpPr/>
          <p:nvPr/>
        </p:nvGrpSpPr>
        <p:grpSpPr>
          <a:xfrm>
            <a:off x="5241029" y="3811574"/>
            <a:ext cx="321224" cy="608195"/>
            <a:chOff x="4821826" y="1820250"/>
            <a:chExt cx="303709" cy="526439"/>
          </a:xfrm>
        </p:grpSpPr>
        <p:sp>
          <p:nvSpPr>
            <p:cNvPr id="72" name="台形 71">
              <a:extLst>
                <a:ext uri="{FF2B5EF4-FFF2-40B4-BE49-F238E27FC236}">
                  <a16:creationId xmlns:a16="http://schemas.microsoft.com/office/drawing/2014/main" id="{F67AFEE1-909A-07FA-DE6B-B2B2B9354823}"/>
                </a:ext>
              </a:extLst>
            </p:cNvPr>
            <p:cNvSpPr/>
            <p:nvPr/>
          </p:nvSpPr>
          <p:spPr>
            <a:xfrm>
              <a:off x="4856671" y="2023866"/>
              <a:ext cx="227565" cy="322823"/>
            </a:xfrm>
            <a:prstGeom prst="trapezoid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  <p:sp>
          <p:nvSpPr>
            <p:cNvPr id="73" name="楕円 72">
              <a:extLst>
                <a:ext uri="{FF2B5EF4-FFF2-40B4-BE49-F238E27FC236}">
                  <a16:creationId xmlns:a16="http://schemas.microsoft.com/office/drawing/2014/main" id="{442B021C-C118-EE8A-3B34-42D347E48A6A}"/>
                </a:ext>
              </a:extLst>
            </p:cNvPr>
            <p:cNvSpPr/>
            <p:nvPr/>
          </p:nvSpPr>
          <p:spPr>
            <a:xfrm>
              <a:off x="4821826" y="1820250"/>
              <a:ext cx="303709" cy="290668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ja-JP" altLang="en-US" sz="1950"/>
            </a:p>
          </p:txBody>
        </p:sp>
      </p:grpSp>
      <p:pic>
        <p:nvPicPr>
          <p:cNvPr id="74" name="図 73">
            <a:extLst>
              <a:ext uri="{FF2B5EF4-FFF2-40B4-BE49-F238E27FC236}">
                <a16:creationId xmlns:a16="http://schemas.microsoft.com/office/drawing/2014/main" id="{BDE4905B-D3E3-9DB4-CFFC-5C319B9A8D3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21745" y="3414513"/>
            <a:ext cx="884367" cy="884367"/>
          </a:xfrm>
          <a:prstGeom prst="rect">
            <a:avLst/>
          </a:prstGeom>
        </p:spPr>
      </p:pic>
      <p:pic>
        <p:nvPicPr>
          <p:cNvPr id="76" name="図 75">
            <a:extLst>
              <a:ext uri="{FF2B5EF4-FFF2-40B4-BE49-F238E27FC236}">
                <a16:creationId xmlns:a16="http://schemas.microsoft.com/office/drawing/2014/main" id="{AF13B875-4BB1-6BD4-AE46-F64C625C7C0E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2878" y="3326616"/>
            <a:ext cx="969915" cy="969915"/>
          </a:xfrm>
          <a:prstGeom prst="rect">
            <a:avLst/>
          </a:prstGeom>
        </p:spPr>
      </p:pic>
      <p:sp>
        <p:nvSpPr>
          <p:cNvPr id="77" name="四角形: 角を丸くする 76">
            <a:extLst>
              <a:ext uri="{FF2B5EF4-FFF2-40B4-BE49-F238E27FC236}">
                <a16:creationId xmlns:a16="http://schemas.microsoft.com/office/drawing/2014/main" id="{0CEB2937-CC9C-A361-B6C8-8A21CA8CDB4A}"/>
              </a:ext>
            </a:extLst>
          </p:cNvPr>
          <p:cNvSpPr/>
          <p:nvPr/>
        </p:nvSpPr>
        <p:spPr>
          <a:xfrm>
            <a:off x="7287779" y="4304496"/>
            <a:ext cx="963897" cy="3273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9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○○</a:t>
            </a:r>
          </a:p>
        </p:txBody>
      </p:sp>
      <p:sp>
        <p:nvSpPr>
          <p:cNvPr id="78" name="四角形: 角を丸くする 77">
            <a:extLst>
              <a:ext uri="{FF2B5EF4-FFF2-40B4-BE49-F238E27FC236}">
                <a16:creationId xmlns:a16="http://schemas.microsoft.com/office/drawing/2014/main" id="{68E59319-1F0D-34AD-72E6-3F831C08603E}"/>
              </a:ext>
            </a:extLst>
          </p:cNvPr>
          <p:cNvSpPr/>
          <p:nvPr/>
        </p:nvSpPr>
        <p:spPr>
          <a:xfrm>
            <a:off x="8584799" y="4304496"/>
            <a:ext cx="963897" cy="327335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 w="952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192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○○</a:t>
            </a:r>
          </a:p>
        </p:txBody>
      </p:sp>
      <p:sp>
        <p:nvSpPr>
          <p:cNvPr id="79" name="矢印: 右 78">
            <a:extLst>
              <a:ext uri="{FF2B5EF4-FFF2-40B4-BE49-F238E27FC236}">
                <a16:creationId xmlns:a16="http://schemas.microsoft.com/office/drawing/2014/main" id="{E5A66C2A-435C-B0C1-F214-80ED695004C7}"/>
              </a:ext>
            </a:extLst>
          </p:cNvPr>
          <p:cNvSpPr/>
          <p:nvPr/>
        </p:nvSpPr>
        <p:spPr>
          <a:xfrm>
            <a:off x="8350841" y="4326864"/>
            <a:ext cx="178943" cy="2825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1950"/>
          </a:p>
        </p:txBody>
      </p:sp>
      <p:sp>
        <p:nvSpPr>
          <p:cNvPr id="80" name="テキスト ボックス 79">
            <a:extLst>
              <a:ext uri="{FF2B5EF4-FFF2-40B4-BE49-F238E27FC236}">
                <a16:creationId xmlns:a16="http://schemas.microsoft.com/office/drawing/2014/main" id="{D943B463-AF23-AFD4-28A6-959F54B9A86C}"/>
              </a:ext>
            </a:extLst>
          </p:cNvPr>
          <p:cNvSpPr txBox="1"/>
          <p:nvPr/>
        </p:nvSpPr>
        <p:spPr>
          <a:xfrm>
            <a:off x="7236845" y="3030669"/>
            <a:ext cx="777307" cy="25898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083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</a:t>
            </a:r>
            <a:endParaRPr lang="en-US" altLang="ja-JP" sz="1083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2BE5C2E7-9F59-E156-A31C-DF05FBBA40F9}"/>
              </a:ext>
            </a:extLst>
          </p:cNvPr>
          <p:cNvSpPr txBox="1"/>
          <p:nvPr/>
        </p:nvSpPr>
        <p:spPr>
          <a:xfrm>
            <a:off x="5019758" y="4653136"/>
            <a:ext cx="2014591" cy="24237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975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○○で○○を確認</a:t>
            </a:r>
          </a:p>
        </p:txBody>
      </p:sp>
      <p:sp>
        <p:nvSpPr>
          <p:cNvPr id="67" name="正方形/長方形 66"/>
          <p:cNvSpPr/>
          <p:nvPr/>
        </p:nvSpPr>
        <p:spPr>
          <a:xfrm>
            <a:off x="4821991" y="5169279"/>
            <a:ext cx="4931576" cy="78000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t"/>
          <a:lstStyle/>
          <a:p>
            <a:r>
              <a:rPr lang="en-US" altLang="ja-JP" sz="1200" b="1" dirty="0">
                <a:solidFill>
                  <a:schemeClr val="tx1"/>
                </a:solidFill>
              </a:rPr>
              <a:t>【</a:t>
            </a:r>
            <a:r>
              <a:rPr lang="ja-JP" altLang="en-US" sz="1200" b="1" dirty="0">
                <a:solidFill>
                  <a:schemeClr val="tx1"/>
                </a:solidFill>
              </a:rPr>
              <a:t>補助事業により見込まれる効果</a:t>
            </a:r>
            <a:r>
              <a:rPr lang="en-US" altLang="ja-JP" sz="1200" b="1" dirty="0">
                <a:solidFill>
                  <a:schemeClr val="tx1"/>
                </a:solidFill>
              </a:rPr>
              <a:t>】</a:t>
            </a: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・○○○・・・</a:t>
            </a:r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・○○○・・・</a:t>
            </a:r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r>
              <a:rPr lang="ja-JP" altLang="en-US" sz="1100" dirty="0">
                <a:solidFill>
                  <a:schemeClr val="tx1"/>
                </a:solidFill>
                <a:latin typeface="ＭＳ 明朝" panose="02020609040205080304" pitchFamily="17" charset="-128"/>
                <a:ea typeface="ＭＳ 明朝" panose="02020609040205080304" pitchFamily="17" charset="-128"/>
              </a:rPr>
              <a:t>・○○○・・・</a:t>
            </a:r>
            <a:endParaRPr lang="en-US" altLang="ja-JP" sz="1100" b="1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  <a:p>
            <a:endParaRPr lang="en-US" altLang="ja-JP" sz="1100" dirty="0">
              <a:solidFill>
                <a:schemeClr val="tx1"/>
              </a:solidFill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82" name="テキスト ボックス 81">
            <a:extLst>
              <a:ext uri="{FF2B5EF4-FFF2-40B4-BE49-F238E27FC236}">
                <a16:creationId xmlns:a16="http://schemas.microsoft.com/office/drawing/2014/main" id="{4EC39E19-EEC9-C8C9-8DA9-0527A9D291CC}"/>
              </a:ext>
            </a:extLst>
          </p:cNvPr>
          <p:cNvSpPr txBox="1"/>
          <p:nvPr/>
        </p:nvSpPr>
        <p:spPr>
          <a:xfrm>
            <a:off x="4848304" y="1088069"/>
            <a:ext cx="481903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○○することで○○を実現</a:t>
            </a:r>
            <a:endParaRPr lang="en-US" altLang="ja-JP" sz="11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7313CB63-99FC-E5AD-AFEB-753801CF5667}"/>
              </a:ext>
            </a:extLst>
          </p:cNvPr>
          <p:cNvSpPr/>
          <p:nvPr/>
        </p:nvSpPr>
        <p:spPr>
          <a:xfrm>
            <a:off x="177621" y="298945"/>
            <a:ext cx="9684273" cy="43334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39000" bIns="39000" rtlCol="0" anchor="ctr"/>
          <a:lstStyle/>
          <a:p>
            <a:r>
              <a:rPr lang="ja-JP" altLang="en-US" b="1" dirty="0">
                <a:solidFill>
                  <a:schemeClr val="tx1"/>
                </a:solidFill>
              </a:rPr>
              <a:t>事業名：○○を活用した○○事業</a:t>
            </a:r>
          </a:p>
        </p:txBody>
      </p:sp>
      <p:sp>
        <p:nvSpPr>
          <p:cNvPr id="93" name="テキスト ボックス 92">
            <a:extLst>
              <a:ext uri="{FF2B5EF4-FFF2-40B4-BE49-F238E27FC236}">
                <a16:creationId xmlns:a16="http://schemas.microsoft.com/office/drawing/2014/main" id="{EE6273F2-0566-D8E9-324D-84F693C9FCB0}"/>
              </a:ext>
            </a:extLst>
          </p:cNvPr>
          <p:cNvSpPr txBox="1"/>
          <p:nvPr/>
        </p:nvSpPr>
        <p:spPr>
          <a:xfrm>
            <a:off x="8457566" y="328775"/>
            <a:ext cx="1482165" cy="3924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950" dirty="0"/>
              <a:t>【</a:t>
            </a:r>
            <a:r>
              <a:rPr lang="ja-JP" altLang="en-US" sz="1950" dirty="0"/>
              <a:t>記載例</a:t>
            </a:r>
            <a:r>
              <a:rPr lang="en-US" altLang="ja-JP" sz="1950" dirty="0"/>
              <a:t>】</a:t>
            </a:r>
            <a:endParaRPr lang="ja-JP" altLang="en-US" sz="1950" dirty="0"/>
          </a:p>
        </p:txBody>
      </p:sp>
      <p:pic>
        <p:nvPicPr>
          <p:cNvPr id="96" name="図 95" descr="アイコン&#10;&#10;自動的に生成された説明">
            <a:extLst>
              <a:ext uri="{FF2B5EF4-FFF2-40B4-BE49-F238E27FC236}">
                <a16:creationId xmlns:a16="http://schemas.microsoft.com/office/drawing/2014/main" id="{486BB143-E429-F1F1-6DF2-8D42BD770A5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5028" y="1247557"/>
            <a:ext cx="940640" cy="940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69023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1650</TotalTime>
  <Words>303</Words>
  <Application>Microsoft Office PowerPoint</Application>
  <PresentationFormat>A4 210 x 297 mm</PresentationFormat>
  <Paragraphs>60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ＭＳ 明朝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860662</dc:creator>
  <cp:lastModifiedBy>須谷 元</cp:lastModifiedBy>
  <cp:revision>103</cp:revision>
  <cp:lastPrinted>2024-03-26T10:00:22Z</cp:lastPrinted>
  <dcterms:created xsi:type="dcterms:W3CDTF">2017-11-14T07:05:41Z</dcterms:created>
  <dcterms:modified xsi:type="dcterms:W3CDTF">2024-03-27T09:41:07Z</dcterms:modified>
</cp:coreProperties>
</file>